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Pacifico"/>
      <p:regular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Pacifico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4bae624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4bae624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dd5d443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dd5d443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dd5d443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dd5d443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dd5d4435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dd5d4435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dd5d4435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dd5d4435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dd5d4435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dd5d4435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dd5d4435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dd5d4435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dd5d4435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dd5d4435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dd5d4435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1dd5d4435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dd5d44359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dd5d4435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dd5d4435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dd5d4435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dd5d4435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1dd5d4435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1dd5d4435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1dd5d4435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1dd5d4435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1dd5d4435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dd5d4435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dd5d4435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4bae624b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4bae624b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4bae624b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4bae624b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4bae624b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4bae624b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14bae624b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14bae624b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9a077521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19a077521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19a077521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19a077521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9a0775218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9a0775218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insideairbnb.com/get-the-data.html" TargetMode="External"/><Relationship Id="rId4" Type="http://schemas.openxmlformats.org/officeDocument/2006/relationships/hyperlink" Target="https://www.zillow.com/new-york-ny/home-values/" TargetMode="External"/><Relationship Id="rId5" Type="http://schemas.openxmlformats.org/officeDocument/2006/relationships/hyperlink" Target="https://www.zillow.com/new-orleans-la/home-values/" TargetMode="External"/><Relationship Id="rId6" Type="http://schemas.openxmlformats.org/officeDocument/2006/relationships/hyperlink" Target="https://www.zillow.com/asheville-nc/home-values/" TargetMode="External"/><Relationship Id="rId7" Type="http://schemas.openxmlformats.org/officeDocument/2006/relationships/hyperlink" Target="https://www.zillow.com/austin-tx/home-values/" TargetMode="External"/><Relationship Id="rId8" Type="http://schemas.openxmlformats.org/officeDocument/2006/relationships/hyperlink" Target="https://www.zillow.com/boston-ma/home-values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zillow.com/chicago-il/home-values/" TargetMode="External"/><Relationship Id="rId4" Type="http://schemas.openxmlformats.org/officeDocument/2006/relationships/hyperlink" Target="https://www.zillow.com/denver-co/home-values/" TargetMode="External"/><Relationship Id="rId9" Type="http://schemas.openxmlformats.org/officeDocument/2006/relationships/hyperlink" Target="https://www.zillow.com/seattle-wa/home-values/" TargetMode="External"/><Relationship Id="rId5" Type="http://schemas.openxmlformats.org/officeDocument/2006/relationships/hyperlink" Target="https://www.zillow.com/los-angeles-ca/home-values/" TargetMode="External"/><Relationship Id="rId6" Type="http://schemas.openxmlformats.org/officeDocument/2006/relationships/hyperlink" Target="https://www.zillow.com/nashville-tn/home-values/" TargetMode="External"/><Relationship Id="rId7" Type="http://schemas.openxmlformats.org/officeDocument/2006/relationships/hyperlink" Target="https://www.zillow.com/portland-or/home-values/" TargetMode="External"/><Relationship Id="rId8" Type="http://schemas.openxmlformats.org/officeDocument/2006/relationships/hyperlink" Target="https://www.zillow.com/san-francisco-ca/home-values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zumper.com/rent-research/austin-tx" TargetMode="External"/><Relationship Id="rId4" Type="http://schemas.openxmlformats.org/officeDocument/2006/relationships/hyperlink" Target="https://www.zumper.com/rent-research/asheville-nc" TargetMode="External"/><Relationship Id="rId9" Type="http://schemas.openxmlformats.org/officeDocument/2006/relationships/hyperlink" Target="https://www.zumper.com/rent-research/nashville-tn" TargetMode="External"/><Relationship Id="rId5" Type="http://schemas.openxmlformats.org/officeDocument/2006/relationships/hyperlink" Target="https://www.zumper.com/rent-research/boston-ma" TargetMode="External"/><Relationship Id="rId6" Type="http://schemas.openxmlformats.org/officeDocument/2006/relationships/hyperlink" Target="https://www.zumper.com/rent-research/chicago-il" TargetMode="External"/><Relationship Id="rId7" Type="http://schemas.openxmlformats.org/officeDocument/2006/relationships/hyperlink" Target="https://www.zumper.com/rent-research/denver-co" TargetMode="External"/><Relationship Id="rId8" Type="http://schemas.openxmlformats.org/officeDocument/2006/relationships/hyperlink" Target="https://www.zumper.com/rent-research/los-angeles-ca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zumper.com/rent-research/new-york-ny" TargetMode="External"/><Relationship Id="rId4" Type="http://schemas.openxmlformats.org/officeDocument/2006/relationships/hyperlink" Target="https://www.zumper.com/rent-research/new-orleans-la" TargetMode="External"/><Relationship Id="rId5" Type="http://schemas.openxmlformats.org/officeDocument/2006/relationships/hyperlink" Target="https://www.zumper.com/rent-research/portland-or" TargetMode="External"/><Relationship Id="rId6" Type="http://schemas.openxmlformats.org/officeDocument/2006/relationships/hyperlink" Target="https://www.zumper.com/rent-research/san-francisco-ca" TargetMode="External"/><Relationship Id="rId7" Type="http://schemas.openxmlformats.org/officeDocument/2006/relationships/hyperlink" Target="https://www.zumper.com/rent-research/seattle-wa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png"/><Relationship Id="rId10" Type="http://schemas.openxmlformats.org/officeDocument/2006/relationships/image" Target="../media/image9.png"/><Relationship Id="rId13" Type="http://schemas.openxmlformats.org/officeDocument/2006/relationships/image" Target="../media/image5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.png"/><Relationship Id="rId14" Type="http://schemas.openxmlformats.org/officeDocument/2006/relationships/image" Target="../media/image16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6.png"/><Relationship Id="rId8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Boston, </a:t>
            </a:r>
            <a:r>
              <a:rPr lang="en"/>
              <a:t>Massachusetts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$718,756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$2,650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Chicago, Illinois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$309,268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$1,595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Denver, Colorado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$608,955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$1,750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Angeles, California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$944,651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$2,318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Nashville, Tennessee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$420,533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$1,692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York, New York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$746,354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$3,295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Orleans, Louisiana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$272,125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$1,450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Portland, Oregon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$574,291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$1,495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 Francisco, California</a:t>
            </a:r>
            <a:endParaRPr/>
          </a:p>
        </p:txBody>
      </p:sp>
      <p:sp>
        <p:nvSpPr>
          <p:cNvPr id="182" name="Google Shape;182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$1,579,001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$2,929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Seattle, Washington</a:t>
            </a:r>
            <a:endParaRPr/>
          </a:p>
        </p:txBody>
      </p:sp>
      <p:sp>
        <p:nvSpPr>
          <p:cNvPr id="189" name="Google Shape;189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$932,382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$1,895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5700" y="0"/>
            <a:ext cx="4428300" cy="254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5700" y="2546900"/>
            <a:ext cx="44283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900">
                <a:solidFill>
                  <a:srgbClr val="F709D9"/>
                </a:solidFill>
                <a:latin typeface="Roboto Mono"/>
                <a:ea typeface="Roboto Mono"/>
                <a:cs typeface="Roboto Mono"/>
                <a:sym typeface="Roboto Mono"/>
              </a:rPr>
              <a:t>Members</a:t>
            </a:r>
            <a:endParaRPr sz="3900">
              <a:solidFill>
                <a:srgbClr val="F709D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300">
                <a:solidFill>
                  <a:srgbClr val="FF00FF"/>
                </a:solidFill>
                <a:latin typeface="Pacifico"/>
                <a:ea typeface="Pacifico"/>
                <a:cs typeface="Pacifico"/>
                <a:sym typeface="Pacifico"/>
              </a:rPr>
              <a:t>Reina</a:t>
            </a:r>
            <a:endParaRPr sz="4300">
              <a:solidFill>
                <a:srgbClr val="FF00FF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300">
                <a:solidFill>
                  <a:srgbClr val="FF00FF"/>
                </a:solidFill>
                <a:latin typeface="Pacifico"/>
                <a:ea typeface="Pacifico"/>
                <a:cs typeface="Pacifico"/>
                <a:sym typeface="Pacifico"/>
              </a:rPr>
              <a:t>Evenly</a:t>
            </a:r>
            <a:endParaRPr sz="4300">
              <a:solidFill>
                <a:srgbClr val="FF00FF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300">
                <a:solidFill>
                  <a:srgbClr val="FF00FF"/>
                </a:solidFill>
                <a:latin typeface="Pacifico"/>
                <a:ea typeface="Pacifico"/>
                <a:cs typeface="Pacifico"/>
                <a:sym typeface="Pacifico"/>
              </a:rPr>
              <a:t>Racquel </a:t>
            </a:r>
            <a:endParaRPr sz="4300">
              <a:solidFill>
                <a:srgbClr val="FF00FF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300">
                <a:solidFill>
                  <a:srgbClr val="FF00FF"/>
                </a:solidFill>
                <a:latin typeface="Pacifico"/>
                <a:ea typeface="Pacifico"/>
                <a:cs typeface="Pacifico"/>
                <a:sym typeface="Pacifico"/>
              </a:rPr>
              <a:t>Elena</a:t>
            </a:r>
            <a:endParaRPr sz="2700">
              <a:solidFill>
                <a:srgbClr val="FF00FF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  <mc:AlternateContent>
    <mc:Choice Requires="p14">
      <p:transition spd="slow" p14:dur="12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data set was retrieved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http://insideairbnb.com/get-the-data.html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Real Estate prices: last </a:t>
            </a:r>
            <a:r>
              <a:rPr lang="en"/>
              <a:t>visited</a:t>
            </a:r>
            <a:r>
              <a:rPr lang="en"/>
              <a:t> march 20, 2022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https://www.zillow.com/new-york-ny/home-values/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https://www.zillow.com/new-orleans-la/home-values/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https://www.zillow.com/asheville-nc/home-values/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https://www.zillow.com/austin-tx/home-values/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https://www.zillow.com/boston-ma/home-values/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https://www.zillow.com/chicago-il/home-values/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https://www.zillow.com/denver-co/home-values/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https://www.zillow.com/los-angeles-ca/home-values/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https://www.zillow.com/nashville-tn/home-values/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https://www.zillow.com/portland-or/home-values/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https://www.zillow.com/san-francisco-ca/home-values/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https://www.zillow.com/seattle-wa/home-values/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Rentals: last visited march 20, 2022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https://www.zumper.com/rent-research/austin-tx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https://www.zumper.com/rent-research/asheville-nc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https://www.zumper.com/rent-research/boston-ma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https://www.zumper.com/rent-research/chicago-il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https://www.zumper.com/rent-research/denver-co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https://www.zumper.com/rent-research/los-angeles-ca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https://www.zumper.com/rent-research/nashville-tn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https://www.zumper.com/rent-research/new-york-ny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https://www.zumper.com/rent-research/new-orleans-la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https://www.zumper.com/rent-research/portland-or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https://www.zumper.com/rent-research/san-francisco-ca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https://www.zumper.com/rent-research/seattle-wa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Reina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Currently in Customer Service </a:t>
            </a:r>
            <a:r>
              <a:rPr lang="en">
                <a:solidFill>
                  <a:srgbClr val="0000FF"/>
                </a:solidFill>
              </a:rPr>
              <a:t>Representative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FF"/>
                </a:solidFill>
              </a:rPr>
              <a:t>Has </a:t>
            </a:r>
            <a:r>
              <a:rPr lang="en">
                <a:solidFill>
                  <a:srgbClr val="0000FF"/>
                </a:solidFill>
              </a:rPr>
              <a:t>dabbled</a:t>
            </a:r>
            <a:r>
              <a:rPr lang="en">
                <a:solidFill>
                  <a:srgbClr val="0000FF"/>
                </a:solidFill>
              </a:rPr>
              <a:t> in coding before and wants to learn data science to advance her career opportunities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1895"/>
                </a:solidFill>
              </a:rPr>
              <a:t>Evelyn</a:t>
            </a:r>
            <a:endParaRPr>
              <a:solidFill>
                <a:srgbClr val="FF1895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F1895"/>
                </a:solidFill>
                <a:highlight>
                  <a:schemeClr val="lt1"/>
                </a:highlight>
              </a:rPr>
              <a:t>Bachelor’s in Accounting</a:t>
            </a:r>
            <a:endParaRPr sz="1150">
              <a:solidFill>
                <a:srgbClr val="FF1895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F1895"/>
                </a:solidFill>
                <a:highlight>
                  <a:schemeClr val="lt1"/>
                </a:highlight>
              </a:rPr>
              <a:t>Wants to learn data science to enhance and advance my career</a:t>
            </a:r>
            <a:endParaRPr sz="1150">
              <a:solidFill>
                <a:srgbClr val="FF1895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50">
                <a:solidFill>
                  <a:srgbClr val="FF1895"/>
                </a:solidFill>
                <a:highlight>
                  <a:schemeClr val="lt1"/>
                </a:highlight>
              </a:rPr>
              <a:t>Currently in banking</a:t>
            </a:r>
            <a:endParaRPr>
              <a:solidFill>
                <a:srgbClr val="FF1895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DD"/>
                </a:solidFill>
              </a:rPr>
              <a:t>Racquel</a:t>
            </a:r>
            <a:endParaRPr>
              <a:solidFill>
                <a:srgbClr val="00FFD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DD"/>
                </a:solidFill>
              </a:rPr>
              <a:t>Bachelor’s in Biology</a:t>
            </a:r>
            <a:endParaRPr>
              <a:solidFill>
                <a:srgbClr val="00FFD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DD"/>
                </a:solidFill>
              </a:rPr>
              <a:t>Wants to learn data science to enhance her biology degree</a:t>
            </a:r>
            <a:endParaRPr>
              <a:solidFill>
                <a:srgbClr val="00FFD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DD"/>
                </a:solidFill>
              </a:rPr>
              <a:t>Currently Dog groomer</a:t>
            </a:r>
            <a:endParaRPr>
              <a:solidFill>
                <a:srgbClr val="00FFD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DD"/>
                </a:solidFill>
              </a:rPr>
              <a:t>Looking into getting a Doctorate in Biology</a:t>
            </a:r>
            <a:endParaRPr>
              <a:solidFill>
                <a:srgbClr val="00FFD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00FFDD"/>
              </a:solidFill>
            </a:endParaRPr>
          </a:p>
        </p:txBody>
      </p:sp>
      <p:sp>
        <p:nvSpPr>
          <p:cNvPr id="76" name="Google Shape;76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Elena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Currently in Marketing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Wants to learn data science to advance her position 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7600" y="19750"/>
            <a:ext cx="29464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9825" y="38800"/>
            <a:ext cx="2533650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8127" y="3430550"/>
            <a:ext cx="2605251" cy="171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87231" y="3333750"/>
            <a:ext cx="2456770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48450" y="1884150"/>
            <a:ext cx="2495550" cy="14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2459925"/>
            <a:ext cx="4107575" cy="9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57375" y="28575"/>
            <a:ext cx="1742450" cy="237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07575" y="1848550"/>
            <a:ext cx="2533650" cy="156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107575" y="3439950"/>
            <a:ext cx="2605250" cy="173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0" y="3430550"/>
            <a:ext cx="1559200" cy="171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0" y="0"/>
            <a:ext cx="1857375" cy="144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0" y="1449600"/>
            <a:ext cx="1857375" cy="101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>
            <p:ph type="title"/>
          </p:nvPr>
        </p:nvSpPr>
        <p:spPr>
          <a:xfrm>
            <a:off x="751975" y="1945100"/>
            <a:ext cx="7959900" cy="5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Where </a:t>
            </a:r>
            <a:r>
              <a:rPr lang="en">
                <a:solidFill>
                  <a:srgbClr val="0000FF"/>
                </a:solidFill>
              </a:rPr>
              <a:t>to stay?</a:t>
            </a:r>
            <a:r>
              <a:rPr lang="en">
                <a:solidFill>
                  <a:srgbClr val="FF0000"/>
                </a:solidFill>
              </a:rPr>
              <a:t> 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-521350" y="4331375"/>
            <a:ext cx="577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0000"/>
                </a:solidFill>
              </a:rPr>
              <a:t>How to stay?</a:t>
            </a:r>
            <a:endParaRPr sz="3200">
              <a:solidFill>
                <a:srgbClr val="FF0000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3916275" y="4466400"/>
            <a:ext cx="577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What to pay?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Airbnb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August 2008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Brian Chesky in San Francisco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Used for vacation rentals, tourism </a:t>
            </a:r>
            <a:r>
              <a:rPr lang="en">
                <a:solidFill>
                  <a:schemeClr val="dk1"/>
                </a:solidFill>
              </a:rPr>
              <a:t>activities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 sz="1050">
              <a:solidFill>
                <a:srgbClr val="4D5156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Asheville, North Carolina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b="1" lang="en" sz="1800">
                <a:solidFill>
                  <a:schemeClr val="dk1"/>
                </a:solidFill>
              </a:rPr>
              <a:t>$403,390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$1,369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Austin, Texas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Estate: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House prices: </a:t>
            </a:r>
            <a:r>
              <a:rPr lang="en" sz="1800">
                <a:solidFill>
                  <a:schemeClr val="dk1"/>
                </a:solidFill>
              </a:rPr>
              <a:t>$</a:t>
            </a:r>
            <a:r>
              <a:rPr b="1" lang="en" sz="1800">
                <a:solidFill>
                  <a:schemeClr val="dk1"/>
                </a:solidFill>
              </a:rPr>
              <a:t>655,862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1-bedroom rental</a:t>
            </a:r>
            <a:r>
              <a:rPr b="1" lang="en" sz="1800"/>
              <a:t>:</a:t>
            </a:r>
            <a:r>
              <a:rPr b="1" lang="en" sz="18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b="1" lang="en" sz="1800">
                <a:solidFill>
                  <a:schemeClr val="dk1"/>
                </a:solidFill>
              </a:rPr>
              <a:t>$1,575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